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2" r:id="rId3"/>
    <p:sldId id="261" r:id="rId4"/>
    <p:sldId id="260" r:id="rId5"/>
    <p:sldId id="263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54136" autoAdjust="0"/>
  </p:normalViewPr>
  <p:slideViewPr>
    <p:cSldViewPr snapToGrid="0">
      <p:cViewPr>
        <p:scale>
          <a:sx n="40" d="100"/>
          <a:sy n="40" d="100"/>
        </p:scale>
        <p:origin x="168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6FBBEC-D8B4-4B5A-8119-64A728148BF1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9DAD2-ED7D-4A9A-A5C6-F07A9C0DD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559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agenda includes the same three things I lean on in regular times and that I lean into extra-hard during turbulent times:</a:t>
            </a:r>
          </a:p>
          <a:p>
            <a:r>
              <a:rPr lang="en-US" dirty="0"/>
              <a:t>Management,</a:t>
            </a:r>
          </a:p>
          <a:p>
            <a:r>
              <a:rPr lang="en-US" dirty="0"/>
              <a:t>Personal Growth; and </a:t>
            </a:r>
          </a:p>
          <a:p>
            <a:r>
              <a:rPr lang="en-US" dirty="0"/>
              <a:t>Visioning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D9DAD2-ED7D-4A9A-A5C6-F07A9C0DD67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702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Gill Sans Nova" panose="020B0602020104020203" pitchFamily="34" charset="0"/>
              </a:rPr>
              <a:t>Some of us are in explicit management positions - others of us are not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Gill Sans Nova" panose="020B0602020104020203" pitchFamily="34" charset="0"/>
              </a:rPr>
              <a:t>Leadership vs. Management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Gill Sans Nova" panose="020B0602020104020203" pitchFamily="34" charset="0"/>
              </a:rPr>
              <a:t>Leadership – empowerment despite position – during uncertain times, your leadership may come from unexpected members of your team – it may be because some have been through this before, they are naturally cool under pressure, etc.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Gill Sans Nova" panose="020B0602020104020203" pitchFamily="34" charset="0"/>
              </a:rPr>
              <a:t>One of the things I have done is dig into the data – seeing how is the team doing as a whole and as individuals– watch sick days, ensure people are taking vacations, watch individuals working during odd hours, or not working because they are not motivated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Gill Sans Nova" panose="020B0602020104020203" pitchFamily="34" charset="0"/>
              </a:rPr>
              <a:t>Communication – ensuring transparency – trying to get any and all information possible and sharing in a timely and appropriate manner – if you have to make a formal communications plan, do so – over-communication is usually a good bet during uncertain times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solidFill>
                  <a:schemeClr val="bg1"/>
                </a:solidFill>
                <a:latin typeface="Gill Sans Nova" panose="020B0602020104020203" pitchFamily="34" charset="0"/>
              </a:rPr>
              <a:t>Do not lose sight of Goals – something concrete to focus on during uncertain times – celebrate wins - good things still happen during uncertain times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Gill Sans Nova" panose="020B0602020104020203" pitchFamily="34" charset="0"/>
              </a:rPr>
              <a:t>Create Team Bonding Activities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Gill Sans Nova" panose="020B0602020104020203" pitchFamily="34" charset="0"/>
              </a:rPr>
              <a:t>Talk to other Managers – create network of support – match individuals up to mentors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D9DAD2-ED7D-4A9A-A5C6-F07A9C0DD67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05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schemeClr val="bg1"/>
                </a:solidFill>
                <a:latin typeface="Gill Sans Nova" panose="020B0602020104020203" pitchFamily="34" charset="0"/>
              </a:rPr>
              <a:t>Needed for individual contributors and for managers</a:t>
            </a:r>
          </a:p>
          <a:p>
            <a:r>
              <a:rPr lang="en-US" sz="1200" dirty="0">
                <a:solidFill>
                  <a:schemeClr val="bg1"/>
                </a:solidFill>
                <a:latin typeface="Gill Sans Nova" panose="020B0602020104020203" pitchFamily="34" charset="0"/>
              </a:rPr>
              <a:t>Skill up – identify transferrable skills</a:t>
            </a:r>
          </a:p>
          <a:p>
            <a:r>
              <a:rPr lang="en-US" sz="1200" dirty="0">
                <a:solidFill>
                  <a:schemeClr val="bg1"/>
                </a:solidFill>
                <a:latin typeface="Gill Sans Nova" panose="020B0602020104020203" pitchFamily="34" charset="0"/>
              </a:rPr>
              <a:t>Updating Resume – LinkedIn – not the time to be humble</a:t>
            </a:r>
          </a:p>
          <a:p>
            <a:r>
              <a:rPr lang="en-US" sz="1200" dirty="0">
                <a:solidFill>
                  <a:schemeClr val="bg1"/>
                </a:solidFill>
                <a:latin typeface="Gill Sans Nova" panose="020B0602020104020203" pitchFamily="34" charset="0"/>
              </a:rPr>
              <a:t>Networking Internal &amp; External – help others, help your reports – brag about everyone – reach out to those who have been let go from jobs, forced into retirement, etc. </a:t>
            </a:r>
          </a:p>
          <a:p>
            <a:r>
              <a:rPr lang="en-US" sz="1200" dirty="0">
                <a:solidFill>
                  <a:schemeClr val="bg1"/>
                </a:solidFill>
                <a:latin typeface="Gill Sans Nova" panose="020B0602020104020203" pitchFamily="34" charset="0"/>
              </a:rPr>
              <a:t>Apply internally/externally – be OK with it – people do not need to say yes – create options in uncertain times</a:t>
            </a:r>
          </a:p>
          <a:p>
            <a:r>
              <a:rPr lang="en-US" sz="1200" dirty="0">
                <a:solidFill>
                  <a:schemeClr val="bg1"/>
                </a:solidFill>
                <a:latin typeface="Gill Sans Nova" panose="020B0602020104020203" pitchFamily="34" charset="0"/>
              </a:rPr>
              <a:t>To be fully secure – allow team members to leave and grow</a:t>
            </a:r>
          </a:p>
          <a:p>
            <a:r>
              <a:rPr lang="en-US" sz="1200" dirty="0">
                <a:solidFill>
                  <a:schemeClr val="bg1"/>
                </a:solidFill>
                <a:latin typeface="Gill Sans Nova" panose="020B0602020104020203" pitchFamily="34" charset="0"/>
              </a:rPr>
              <a:t>Maslow’s Hierarchy of Needs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D9DAD2-ED7D-4A9A-A5C6-F07A9C0DD67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082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are in turbulent times</a:t>
            </a:r>
          </a:p>
          <a:p>
            <a:r>
              <a:rPr lang="en-US" dirty="0"/>
              <a:t>The best thing we can do is stay consistent in our management in good times and in bad</a:t>
            </a:r>
          </a:p>
          <a:p>
            <a:r>
              <a:rPr lang="en-US" dirty="0"/>
              <a:t>Vision for yourself as a contributor</a:t>
            </a:r>
          </a:p>
          <a:p>
            <a:r>
              <a:rPr lang="en-US" dirty="0"/>
              <a:t>Vision for yourself if you are a manager</a:t>
            </a:r>
          </a:p>
          <a:p>
            <a:r>
              <a:rPr lang="en-US" dirty="0"/>
              <a:t>Vision for your team</a:t>
            </a:r>
          </a:p>
          <a:p>
            <a:r>
              <a:rPr lang="en-US" dirty="0"/>
              <a:t>Vision for your organization</a:t>
            </a:r>
          </a:p>
          <a:p>
            <a:r>
              <a:rPr lang="en-US" dirty="0"/>
              <a:t>Research and Brainstorm – know that there is always something out there you have not thought about or that did not exist before</a:t>
            </a:r>
          </a:p>
          <a:p>
            <a:r>
              <a:rPr lang="en-US" dirty="0"/>
              <a:t>We can see this as a chapter of our life – we don’t quite know how the chapter ends, but we can control our dialogue, what we wear, and who we surround ourselves with.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D9DAD2-ED7D-4A9A-A5C6-F07A9C0DD67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742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D612B-E66C-484A-8FE7-CA264E5F35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04BA4E-E19F-4D7F-A547-4603D0FD32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36276-A4E0-4D42-A8FB-DD3EF1320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4366F-D537-4AFA-99CF-A4521B672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5ECE89-B444-4AD2-A513-3F4D51535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19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4CE1F-8761-4F99-A9C4-7D91BC7E1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58AB41-1B49-4D43-BF3A-6AC15AEE8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EA9EE2-EFB0-4544-AAB3-7626C8074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ACD85-263D-41C1-B760-ABC1C7A73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C5FCC-449C-4B86-9957-9E8F1EA02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650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9DA055-6B4F-407A-A67D-6F433CC628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19386A-AB90-4626-A95C-F2FCC8074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E060D-10D2-459B-8B25-D6099815C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FE1A7-8401-4926-8F9A-153945E50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E818A-EAD5-4E63-B9D6-488695A63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6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2930D-8B5A-449D-B869-B99103FC0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FB80E-5830-4AF6-99D9-B2E960EE8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4A402-31DB-4AD5-88A6-6F5A80137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B872E-EA09-4B30-AE6B-F20152599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F546-7600-42A7-B4DC-6549892A8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213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77FB1-B899-4D6D-9C9F-962C2C3EC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5B30C-C1A8-4A4C-9457-4E13AD4C7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29E128-62DF-473F-817D-09BE07458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0C21B-789C-4AB5-B0B1-41E0E154B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1694D-82C5-4C7D-9181-CAD162B96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481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3F65B-3A9A-4837-8354-4C3E05FA9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BF457-6699-4420-8520-C30AF7A560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6656A9-7891-4151-AE68-2C838ABB5D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334520-3D8D-4AB7-AB72-AA9DB6505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53446B-29E8-42CE-B750-768CAA0E3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B89F1-E1DD-45ED-A5C4-6631ECEEA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88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FD72F-CA1D-47EB-A476-2672E86F3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C90631-0A73-44AE-B3AE-3850B5053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0A83FF-4780-4A7A-9234-F181C7E2B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FA14EF-660D-4804-B053-D50FE5441A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1F0239-B225-4825-B190-39B2B5E521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74879A-786A-4C82-A11B-D667C35B5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D31B80-094D-4B20-AABC-F1548A161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BB8878-2C6E-4A69-8A95-564C436F7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21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35976-3706-430B-BE5E-8AEFDC069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8AE71F-D17A-441E-B3E8-99691253B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5D0E3D-D7F3-45CB-BC0A-F10A08E6D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CB2AF9-1B01-4F8E-8D91-D8F290B2B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5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C1A85C-7675-4210-A7D5-AE5EAEDD5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24DC2C-D2B2-4A1B-A272-B38787E93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1D0E2B-DCBB-4432-AC5E-EA7D17BBC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889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11E81-C622-4F3D-BE76-F67FA6013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A3E4A-D5B6-4218-9E21-939F2C968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702A93-BB92-4E51-9100-E353401F76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FD7DBC-8CBF-4A4E-ACBD-59F85475A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556148-9B53-41F9-928C-7495BC5B3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30AFCE-5BFF-4260-9142-EBE470530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45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FD292-65C5-4785-A1FC-A3A174844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DC3D54-003B-4DAB-BAD8-886760ED3A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699142-7919-44EC-BEC6-A911324F7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246FC-E1C2-4A0F-BB4A-28A8528B7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8B3156-50C4-4D29-9EF7-1626DE1C9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974DE9-6FB8-4FE1-BAFA-E3999B44E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7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D1034E-7A8B-4076-9A56-8F62BFBD5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D64AEF-1368-47F2-9008-E7B7D92AC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51325-38C7-4783-B2D8-B1FB985754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0238F-14B5-47B2-A12A-8DCE11FFDCD5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AA2F51-0E35-4374-8197-D7DBA968B9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DF8B13-6E33-43F9-A64D-45A14DBDEE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87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428D2-0174-4335-AD97-F38E131748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03504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Keeping Your Team Together During Uncertain Times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02A5D1-8602-4511-AD26-2D40B3E55E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37560"/>
            <a:ext cx="9144000" cy="1981754"/>
          </a:xfrm>
        </p:spPr>
        <p:txBody>
          <a:bodyPr>
            <a:normAutofit fontScale="55000" lnSpcReduction="20000"/>
          </a:bodyPr>
          <a:lstStyle/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June 2025</a:t>
            </a: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Wednesday, June 11</a:t>
            </a:r>
            <a:r>
              <a:rPr lang="en-US" sz="4000" baseline="30000" dirty="0">
                <a:solidFill>
                  <a:schemeClr val="bg1"/>
                </a:solidFill>
                <a:latin typeface="Gill Sans Nova" panose="020B0602020104020203" pitchFamily="34" charset="0"/>
              </a:rPr>
              <a:t>th</a:t>
            </a: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2:00-3:00 Concurrent Session</a:t>
            </a:r>
          </a:p>
          <a:p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  <a:p>
            <a:r>
              <a:rPr lang="en-US" sz="5900" dirty="0">
                <a:solidFill>
                  <a:schemeClr val="bg1"/>
                </a:solidFill>
                <a:latin typeface="Gill Sans Nova" panose="020B0602020104020203" pitchFamily="34" charset="0"/>
              </a:rPr>
              <a:t>Mollika Biernat, City of Detroit</a:t>
            </a:r>
          </a:p>
        </p:txBody>
      </p:sp>
    </p:spTree>
    <p:extLst>
      <p:ext uri="{BB962C8B-B14F-4D97-AF65-F5344CB8AC3E}">
        <p14:creationId xmlns:p14="http://schemas.microsoft.com/office/powerpoint/2010/main" val="2920521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6703BB9-E3EA-87AB-1E38-53E1635092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75929-F35E-DD21-F287-BBA2DB950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08001"/>
            <a:ext cx="10515600" cy="782687"/>
          </a:xfrm>
        </p:spPr>
        <p:txBody>
          <a:bodyPr>
            <a:normAutofit fontScale="90000"/>
          </a:bodyPr>
          <a:lstStyle/>
          <a:p>
            <a:b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r>
              <a:rPr lang="en-US" sz="6700" dirty="0">
                <a:solidFill>
                  <a:schemeClr val="bg1"/>
                </a:solidFill>
                <a:latin typeface="Gill Sans MT" panose="020B0502020104020203" pitchFamily="34" charset="0"/>
              </a:rPr>
              <a:t>Agenda</a:t>
            </a:r>
            <a:b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endParaRPr lang="en-US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04F02B-EC28-F3E8-27FE-CBA060512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866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Management</a:t>
            </a:r>
          </a:p>
          <a:p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Personal Growth</a:t>
            </a:r>
          </a:p>
          <a:p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Visioning</a:t>
            </a:r>
          </a:p>
          <a:p>
            <a:pPr marL="0" indent="0">
              <a:buNone/>
            </a:pPr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259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E117280-CA80-FE1A-380B-F674DF0525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F9BE9-F1CD-59C0-CCCB-9D6C5A74B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  <a:latin typeface="Gill Sans MT" panose="020B0502020104020203" pitchFamily="34" charset="0"/>
              </a:rPr>
              <a:t>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7F11F2-C1D4-C7D6-BE60-AF2ED5DE4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517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Data</a:t>
            </a: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Communication</a:t>
            </a: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Goals</a:t>
            </a: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Celebrate Wins</a:t>
            </a:r>
          </a:p>
          <a:p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  <a:p>
            <a:pPr marL="0" indent="0" algn="ctr">
              <a:buNone/>
            </a:pPr>
            <a:r>
              <a:rPr lang="en-US" sz="4000" dirty="0">
                <a:solidFill>
                  <a:schemeClr val="bg1"/>
                </a:solidFill>
                <a:latin typeface="Gill Sans MT" panose="020B0502020104020203" pitchFamily="34" charset="0"/>
              </a:rPr>
              <a:t>Management . Personal Growth . Visioning</a:t>
            </a:r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  <a:p>
            <a:pPr marL="0" indent="0">
              <a:buNone/>
            </a:pPr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82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D308486-47F1-D5FB-0DE8-A5FA01C14A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18907-8CB6-84FE-6B3E-04EB4B639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  <a:latin typeface="Gill Sans MT" panose="020B0502020104020203" pitchFamily="34" charset="0"/>
              </a:rPr>
              <a:t>Personal Growth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C1B8E2-721A-7A61-DE46-0CE50A74E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517"/>
            <a:ext cx="10515600" cy="4351338"/>
          </a:xfrm>
        </p:spPr>
        <p:txBody>
          <a:bodyPr>
            <a:normAutofit lnSpcReduction="10000"/>
          </a:bodyPr>
          <a:lstStyle/>
          <a:p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Skill Up – Transferrable Skills</a:t>
            </a: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Resume &amp; LinkedIn</a:t>
            </a: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Network Internally &amp; Externally</a:t>
            </a: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Create options &amp; meaning </a:t>
            </a:r>
          </a:p>
          <a:p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  <a:p>
            <a:pPr marL="0" indent="0" algn="ctr">
              <a:buNone/>
            </a:pPr>
            <a:r>
              <a:rPr lang="en-US" sz="4000" dirty="0">
                <a:solidFill>
                  <a:schemeClr val="bg1"/>
                </a:solidFill>
                <a:latin typeface="Gill Sans MT" panose="020B0502020104020203" pitchFamily="34" charset="0"/>
              </a:rPr>
              <a:t>Management . Personal Growth . Visioning</a:t>
            </a:r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868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69D7484-29E1-4AD1-23B9-DC193BCC04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6E9BB-FABF-1C8E-1C23-9B9B3F758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  <a:latin typeface="Gill Sans MT" panose="020B0502020104020203" pitchFamily="34" charset="0"/>
              </a:rPr>
              <a:t>Visioning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B0606E-6E84-517A-F6D8-4F7F2947F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517"/>
            <a:ext cx="10515600" cy="4351338"/>
          </a:xfrm>
        </p:spPr>
        <p:txBody>
          <a:bodyPr>
            <a:normAutofit/>
          </a:bodyPr>
          <a:lstStyle/>
          <a:p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Chapters of a Life &amp; Career</a:t>
            </a: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Research &amp; Brainstorm to Design the Future</a:t>
            </a: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Individual vs. Team vs. Organization</a:t>
            </a:r>
          </a:p>
          <a:p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  <a:p>
            <a:pPr marL="0" indent="0" algn="ctr">
              <a:buNone/>
            </a:pPr>
            <a:r>
              <a:rPr lang="en-US" sz="4000" dirty="0">
                <a:solidFill>
                  <a:schemeClr val="bg1"/>
                </a:solidFill>
                <a:latin typeface="Gill Sans MT" panose="020B0502020104020203" pitchFamily="34" charset="0"/>
              </a:rPr>
              <a:t>Management . Personal Growth . Visioning</a:t>
            </a:r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  <a:p>
            <a:pPr marL="0" indent="0">
              <a:buNone/>
            </a:pPr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415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54A43F4-59BC-D6C5-BB70-76D5751B0A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1AE58-5A87-D765-3DE1-C07393E77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62576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6000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r>
              <a:rPr lang="en-US" sz="5300" dirty="0">
                <a:solidFill>
                  <a:schemeClr val="bg1"/>
                </a:solidFill>
                <a:latin typeface="Gill Sans MT" panose="020B0502020104020203" pitchFamily="34" charset="0"/>
              </a:rPr>
              <a:t>Keeping Your Team Together During Uncertain Times</a:t>
            </a:r>
            <a:br>
              <a:rPr lang="en-US" sz="6000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r>
              <a:rPr lang="en-US" sz="5300" dirty="0">
                <a:solidFill>
                  <a:schemeClr val="bg1"/>
                </a:solidFill>
                <a:latin typeface="Gill Sans MT" panose="020B0502020104020203" pitchFamily="34" charset="0"/>
              </a:rPr>
              <a:t>Management . Personal Growth . Visioning</a:t>
            </a:r>
            <a:br>
              <a:rPr lang="en-US" sz="6000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br>
              <a:rPr lang="en-US" sz="6000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r>
              <a:rPr lang="en-US" sz="6000" dirty="0">
                <a:solidFill>
                  <a:schemeClr val="bg1"/>
                </a:solidFill>
                <a:latin typeface="Gill Sans MT" panose="020B0502020104020203" pitchFamily="34" charset="0"/>
              </a:rPr>
              <a:t>Questions?</a:t>
            </a:r>
            <a:br>
              <a:rPr lang="en-US" sz="6000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endParaRPr lang="en-US" sz="6000" dirty="0">
              <a:solidFill>
                <a:schemeClr val="bg1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12526B-E96D-31F1-2427-2CCED4DF2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99313"/>
            <a:ext cx="10515600" cy="303195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Gill Sans Nova" panose="020B0602020104020203" pitchFamily="34" charset="0"/>
              </a:rPr>
              <a:t>Mollika Biernat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Gill Sans Nova" panose="020B0602020104020203" pitchFamily="34" charset="0"/>
              </a:rPr>
              <a:t>Operations General Manager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Gill Sans Nova" panose="020B0602020104020203" pitchFamily="34" charset="0"/>
              </a:rPr>
              <a:t>City of Detroit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Gill Sans Nova" panose="020B0602020104020203" pitchFamily="34" charset="0"/>
              </a:rPr>
              <a:t>mollika.biernat@detroitmi.gov</a:t>
            </a:r>
          </a:p>
          <a:p>
            <a:pPr marL="0" indent="0">
              <a:buNone/>
            </a:pPr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771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563</Words>
  <Application>Microsoft Office PowerPoint</Application>
  <PresentationFormat>Widescreen</PresentationFormat>
  <Paragraphs>73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Aptos</vt:lpstr>
      <vt:lpstr>Arial</vt:lpstr>
      <vt:lpstr>Calibri</vt:lpstr>
      <vt:lpstr>Calibri Light</vt:lpstr>
      <vt:lpstr>Gill Sans MT</vt:lpstr>
      <vt:lpstr>Gill Sans Nova</vt:lpstr>
      <vt:lpstr>Office Theme</vt:lpstr>
      <vt:lpstr>Keeping Your Team Together During Uncertain Times</vt:lpstr>
      <vt:lpstr> Agenda </vt:lpstr>
      <vt:lpstr>Management</vt:lpstr>
      <vt:lpstr>Personal Growth</vt:lpstr>
      <vt:lpstr>Visioning</vt:lpstr>
      <vt:lpstr> Keeping Your Team Together During Uncertain Times Management . Personal Growth . Visioning  Questions?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NCDA PowerPoint Template</dc:title>
  <dc:creator>MELISSA HORR</dc:creator>
  <cp:lastModifiedBy>Mollika Biernat</cp:lastModifiedBy>
  <cp:revision>30</cp:revision>
  <dcterms:created xsi:type="dcterms:W3CDTF">2022-02-23T18:33:08Z</dcterms:created>
  <dcterms:modified xsi:type="dcterms:W3CDTF">2025-06-10T05:12:42Z</dcterms:modified>
</cp:coreProperties>
</file>